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7"/>
  </p:notesMasterIdLst>
  <p:sldIdLst>
    <p:sldId id="385" r:id="rId3"/>
    <p:sldId id="380" r:id="rId4"/>
    <p:sldId id="326" r:id="rId5"/>
    <p:sldId id="409" r:id="rId6"/>
    <p:sldId id="403" r:id="rId7"/>
    <p:sldId id="419" r:id="rId8"/>
    <p:sldId id="411" r:id="rId9"/>
    <p:sldId id="422" r:id="rId10"/>
    <p:sldId id="425" r:id="rId11"/>
    <p:sldId id="423" r:id="rId12"/>
    <p:sldId id="426" r:id="rId13"/>
    <p:sldId id="424" r:id="rId14"/>
    <p:sldId id="427" r:id="rId15"/>
    <p:sldId id="412" r:id="rId16"/>
    <p:sldId id="402" r:id="rId17"/>
    <p:sldId id="375" r:id="rId18"/>
    <p:sldId id="404" r:id="rId19"/>
    <p:sldId id="378" r:id="rId20"/>
    <p:sldId id="405" r:id="rId21"/>
    <p:sldId id="391" r:id="rId22"/>
    <p:sldId id="393" r:id="rId23"/>
    <p:sldId id="406" r:id="rId24"/>
    <p:sldId id="408" r:id="rId25"/>
    <p:sldId id="357" r:id="rId26"/>
    <p:sldId id="396" r:id="rId27"/>
    <p:sldId id="356" r:id="rId28"/>
    <p:sldId id="397" r:id="rId29"/>
    <p:sldId id="399" r:id="rId30"/>
    <p:sldId id="429" r:id="rId31"/>
    <p:sldId id="431" r:id="rId32"/>
    <p:sldId id="433" r:id="rId33"/>
    <p:sldId id="434" r:id="rId34"/>
    <p:sldId id="435" r:id="rId35"/>
    <p:sldId id="368" r:id="rId36"/>
  </p:sldIdLst>
  <p:sldSz cx="12192000" cy="6858000"/>
  <p:notesSz cx="6858000" cy="9144000"/>
  <p:embeddedFontLst>
    <p:embeddedFont>
      <p:font typeface="Calibri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EF6E6"/>
    <a:srgbClr val="FF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26CDCD-3885-48C1-8824-061310FECACA}">
  <a:tblStyle styleId="{2E26CDCD-3885-48C1-8824-061310FECAC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7ECF3"/>
          </a:solidFill>
        </a:fill>
      </a:tcStyle>
    </a:wholeTbl>
    <a:band1H>
      <a:tcStyle>
        <a:tcBdr/>
        <a:fill>
          <a:solidFill>
            <a:srgbClr val="CAD6E7"/>
          </a:solidFill>
        </a:fill>
      </a:tcStyle>
    </a:band1H>
    <a:band1V>
      <a:tcStyle>
        <a:tcBdr/>
        <a:fill>
          <a:solidFill>
            <a:srgbClr val="CAD6E7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71" autoAdjust="0"/>
  </p:normalViewPr>
  <p:slideViewPr>
    <p:cSldViewPr snapToGrid="0">
      <p:cViewPr>
        <p:scale>
          <a:sx n="100" d="100"/>
          <a:sy n="100" d="100"/>
        </p:scale>
        <p:origin x="23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46685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05696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93975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bg>
      <p:bgPr>
        <a:solidFill>
          <a:srgbClr val="E9EDF4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303837" y="4581525"/>
            <a:ext cx="6121400" cy="15160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rgbClr val="99A8B7"/>
              </a:buClr>
              <a:buFont typeface="Arial"/>
              <a:buNone/>
              <a:defRPr sz="2400" b="0" i="0" u="none" strike="noStrike" cap="non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5303837" y="2276475"/>
            <a:ext cx="6121400" cy="2305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5303837" y="760412"/>
            <a:ext cx="6121401" cy="7604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rgbClr val="99A8B7"/>
              </a:buClr>
              <a:buFont typeface="Arial"/>
              <a:buNone/>
              <a:defRPr sz="2400" b="0" i="0" u="none" strike="noStrike" cap="non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3"/>
          </p:nvPr>
        </p:nvSpPr>
        <p:spPr>
          <a:xfrm>
            <a:off x="5303837" y="1520825"/>
            <a:ext cx="6121401" cy="755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rgbClr val="4C5D6E"/>
              </a:buClr>
              <a:buFont typeface="Arial"/>
              <a:buNone/>
              <a:defRPr sz="2400" b="1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pic" idx="4"/>
          </p:nvPr>
        </p:nvSpPr>
        <p:spPr>
          <a:xfrm>
            <a:off x="766762" y="1520823"/>
            <a:ext cx="3781425" cy="3816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оризонтальная каритнка с подписью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88163" y="3022950"/>
            <a:ext cx="4548187" cy="2314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6888163" y="1520824"/>
            <a:ext cx="4548187" cy="1501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4C5D6E"/>
              </a:buClr>
              <a:buFont typeface="Arial"/>
              <a:buNone/>
              <a:defRPr sz="32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pic" idx="3"/>
          </p:nvPr>
        </p:nvSpPr>
        <p:spPr>
          <a:xfrm>
            <a:off x="759597" y="1520824"/>
            <a:ext cx="5336401" cy="3816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809750" y="1080493"/>
            <a:ext cx="8572501" cy="508993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/>
          <a:lstStyle>
            <a:lvl1pPr marL="0" marR="0" lvl="0" indent="0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792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585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377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170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3962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754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547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339" algn="l" rtl="0">
              <a:lnSpc>
                <a:spcPct val="8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750" y="1928812"/>
            <a:ext cx="8572501" cy="4295181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t" anchorCtr="0"/>
          <a:lstStyle>
            <a:lvl1pPr marL="278893" marR="0" lvl="0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1546" marR="0" lvl="1" indent="-136658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4198" marR="0" lvl="2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6850" marR="0" lvl="3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49502" marR="0" lvl="4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42154" marR="0" lvl="5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4805" marR="0" lvl="6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27457" marR="0" lvl="7" indent="-136659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20109" marR="0" lvl="8" indent="-136658" algn="l" rtl="0">
              <a:lnSpc>
                <a:spcPct val="100000"/>
              </a:lnSpc>
              <a:spcBef>
                <a:spcPts val="1867"/>
              </a:spcBef>
              <a:spcAft>
                <a:spcPts val="0"/>
              </a:spcAft>
              <a:buClr>
                <a:srgbClr val="38A3D5"/>
              </a:buClr>
              <a:buSzPct val="104999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0095383" y="303610"/>
            <a:ext cx="283436" cy="308505"/>
          </a:xfrm>
          <a:prstGeom prst="rect">
            <a:avLst/>
          </a:prstGeom>
          <a:noFill/>
          <a:ln>
            <a:noFill/>
          </a:ln>
        </p:spPr>
        <p:txBody>
          <a:bodyPr wrap="square" lIns="35699" tIns="35699" rIns="35699" bIns="35699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</a:pPr>
            <a:fld id="{00000000-1234-1234-1234-123412341234}" type="slidenum">
              <a:rPr lang="en-US" sz="1600" smtClean="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</a:pPr>
              <a:t>‹#›</a:t>
            </a:fld>
            <a:endParaRPr lang="en-US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- вертикально">
    <p:bg>
      <p:bgPr>
        <a:solidFill>
          <a:srgbClr val="22222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1524000" y="0"/>
            <a:ext cx="3857700" cy="685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667374" y="4518421"/>
            <a:ext cx="4714800" cy="190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836540" y="2529128"/>
            <a:ext cx="4714800" cy="1268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100880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809749" y="1080491"/>
            <a:ext cx="8572500" cy="5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809749" y="1928811"/>
            <a:ext cx="8572500" cy="4295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61562" y="6096013"/>
            <a:ext cx="761699" cy="762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60925" tIns="60925" rIns="60925" bIns="609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/>
          </a:p>
        </p:txBody>
      </p:sp>
      <p:pic>
        <p:nvPicPr>
          <p:cNvPr id="97" name="Shape 97" descr="loading-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434" y="6181568"/>
            <a:ext cx="551700" cy="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761566" y="-1"/>
            <a:ext cx="761700" cy="253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60925" tIns="60925" rIns="60925" bIns="609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solidFill>
          <a:srgbClr val="22222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>
            <a:off x="1809749" y="4318001"/>
            <a:ext cx="85725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1809749" y="4518421"/>
            <a:ext cx="8572500" cy="190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809749" y="3000374"/>
            <a:ext cx="8572500" cy="1268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0100880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ото - горизонтально">
    <p:bg>
      <p:bgPr>
        <a:solidFill>
          <a:srgbClr val="22222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pic" idx="2"/>
          </p:nvPr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>
            <p:ph type="body" idx="1"/>
          </p:nvPr>
        </p:nvCxnSpPr>
        <p:spPr>
          <a:xfrm>
            <a:off x="1809749" y="4318001"/>
            <a:ext cx="85725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809749" y="4518421"/>
            <a:ext cx="8572500" cy="190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3"/>
          </p:nvPr>
        </p:nvSpPr>
        <p:spPr>
          <a:xfrm>
            <a:off x="1809749" y="3000374"/>
            <a:ext cx="8572500" cy="1268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10100880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Заголовок и подзаголовок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hape 112"/>
          <p:cNvCxnSpPr/>
          <p:nvPr/>
        </p:nvCxnSpPr>
        <p:spPr>
          <a:xfrm>
            <a:off x="1809749" y="4318001"/>
            <a:ext cx="8572500" cy="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809749" y="4518421"/>
            <a:ext cx="8572500" cy="190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809749" y="3000374"/>
            <a:ext cx="8572500" cy="1268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A6AAA9"/>
              </a:buClr>
              <a:buFont typeface="Avenir"/>
              <a:buNone/>
              <a:defRPr sz="35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077970" y="294678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809749" y="2839640"/>
            <a:ext cx="8572500" cy="317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1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100880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- вверху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809749" y="321204"/>
            <a:ext cx="7857900" cy="3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1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809749" y="1080491"/>
            <a:ext cx="8572500" cy="5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пункты, дополн.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809749" y="321204"/>
            <a:ext cx="7857900" cy="3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1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809749" y="1080491"/>
            <a:ext cx="8572500" cy="5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1809749" y="1928811"/>
            <a:ext cx="8572500" cy="4295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512000" y="756000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512000" y="2628000"/>
            <a:ext cx="9167999" cy="310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2C2D30"/>
              </a:buClr>
              <a:buFont typeface="Arial"/>
              <a:buNone/>
              <a:defRPr sz="2000" b="0" i="0" u="none" strike="noStrike" cap="non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809749" y="321204"/>
            <a:ext cx="7857900" cy="3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1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pic" idx="2"/>
          </p:nvPr>
        </p:nvSpPr>
        <p:spPr>
          <a:xfrm>
            <a:off x="6524623" y="1080491"/>
            <a:ext cx="3857700" cy="5482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809749" y="1080491"/>
            <a:ext cx="4429200" cy="5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3"/>
          </p:nvPr>
        </p:nvSpPr>
        <p:spPr>
          <a:xfrm>
            <a:off x="1809749" y="1928811"/>
            <a:ext cx="4429200" cy="4295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92100" marR="0" lvl="0" indent="-1651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Avenir"/>
              <a:buChar char="▸"/>
              <a:defRPr sz="19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89000" marR="0" lvl="1" indent="-1778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Avenir"/>
              <a:buChar char="▸"/>
              <a:defRPr sz="19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85900" marR="0" lvl="2" indent="-1778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Avenir"/>
              <a:buChar char="▸"/>
              <a:defRPr sz="19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70100" marR="0" lvl="3" indent="-1651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Avenir"/>
              <a:buChar char="▸"/>
              <a:defRPr sz="19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67000" marR="0" lvl="4" indent="-1778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Avenir"/>
              <a:buChar char="▸"/>
              <a:defRPr sz="19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нкты">
    <p:bg>
      <p:bgPr>
        <a:solidFill>
          <a:srgbClr val="22222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809749" y="321204"/>
            <a:ext cx="7857900" cy="3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1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1809749" y="1928811"/>
            <a:ext cx="8572500" cy="4295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104761"/>
              <a:buFont typeface="Avenir"/>
              <a:buChar char="▸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ото - 3 шт.">
    <p:bg>
      <p:bgPr>
        <a:solidFill>
          <a:srgbClr val="22222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pic" idx="2"/>
          </p:nvPr>
        </p:nvSpPr>
        <p:spPr>
          <a:xfrm>
            <a:off x="6096530" y="0"/>
            <a:ext cx="4572000" cy="3420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idx="3"/>
          </p:nvPr>
        </p:nvSpPr>
        <p:spPr>
          <a:xfrm>
            <a:off x="6096000" y="3446858"/>
            <a:ext cx="4572000" cy="34199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idx="4"/>
          </p:nvPr>
        </p:nvSpPr>
        <p:spPr>
          <a:xfrm>
            <a:off x="1524000" y="0"/>
            <a:ext cx="4548000" cy="685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">
    <p:bg>
      <p:bgPr>
        <a:solidFill>
          <a:srgbClr val="22222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854397" y="1660921"/>
            <a:ext cx="8483100" cy="367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5700" tIns="35700" rIns="35700" bIns="35700" anchor="ctr" anchorCtr="0">
            <a:noAutofit/>
          </a:bodyPr>
          <a:lstStyle/>
          <a:p>
            <a:pPr algn="ctr">
              <a:lnSpc>
                <a:spcPct val="80000"/>
              </a:lnSpc>
              <a:buClr>
                <a:srgbClr val="FFFFFF"/>
              </a:buClr>
              <a:buFont typeface="Arial"/>
              <a:buNone/>
            </a:pPr>
            <a:endParaRPr sz="190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2149077" y="2044897"/>
            <a:ext cx="7893900" cy="1778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  <a:defRPr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1809749" y="5476874"/>
            <a:ext cx="8572500" cy="663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4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3"/>
          </p:nvPr>
        </p:nvSpPr>
        <p:spPr>
          <a:xfrm>
            <a:off x="1809749" y="321204"/>
            <a:ext cx="7857900" cy="32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Font typeface="Avenir"/>
              <a:buNone/>
              <a:defRPr sz="1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Цитата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5667374" y="1857374"/>
            <a:ext cx="4714800" cy="253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  <a:defRPr sz="6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pic" idx="2"/>
          </p:nvPr>
        </p:nvSpPr>
        <p:spPr>
          <a:xfrm>
            <a:off x="1524000" y="0"/>
            <a:ext cx="3857700" cy="685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3"/>
          </p:nvPr>
        </p:nvSpPr>
        <p:spPr>
          <a:xfrm>
            <a:off x="5667374" y="5448431"/>
            <a:ext cx="4714800" cy="663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Font typeface="Avenir"/>
              <a:buNone/>
              <a:defRPr sz="4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ото">
    <p:bg>
      <p:bgPr>
        <a:solidFill>
          <a:srgbClr val="22222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pic" idx="2"/>
          </p:nvPr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">
    <p:bg>
      <p:bgPr>
        <a:solidFill>
          <a:srgbClr val="22222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Пустой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24000" y="1520825"/>
            <a:ext cx="9148799" cy="3817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три объекта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139824" y="760412"/>
            <a:ext cx="9919064" cy="1512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39824" y="2633321"/>
            <a:ext cx="3048364" cy="309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8003813" y="2633321"/>
            <a:ext cx="3055075" cy="309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548187" y="2633322"/>
            <a:ext cx="3095625" cy="3099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ри объекта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139824" y="760412"/>
            <a:ext cx="3048364" cy="4972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8003813" y="760412"/>
            <a:ext cx="3055075" cy="497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3"/>
          </p:nvPr>
        </p:nvSpPr>
        <p:spPr>
          <a:xfrm>
            <a:off x="4548187" y="760412"/>
            <a:ext cx="3095625" cy="497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4 объекта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766762" y="760412"/>
            <a:ext cx="10658474" cy="1512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766764" y="2633322"/>
            <a:ext cx="2393999" cy="3099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276001" y="2633322"/>
            <a:ext cx="2388886" cy="3099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3520764" y="2633322"/>
            <a:ext cx="2395236" cy="3099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9024888" y="2633321"/>
            <a:ext cx="2400349" cy="30995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объекта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66764" y="760412"/>
            <a:ext cx="2393999" cy="4972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276001" y="760412"/>
            <a:ext cx="2388886" cy="4972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3520764" y="760412"/>
            <a:ext cx="2395236" cy="497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"/>
          </p:nvPr>
        </p:nvSpPr>
        <p:spPr>
          <a:xfrm>
            <a:off x="9024888" y="760412"/>
            <a:ext cx="2400349" cy="497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вадратная каритнка с подписью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7656513" y="3022950"/>
            <a:ext cx="3779836" cy="3079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7656513" y="755650"/>
            <a:ext cx="3779836" cy="2266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4C5D6E"/>
              </a:buClr>
              <a:buFont typeface="Arial"/>
              <a:buNone/>
              <a:defRPr sz="32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3"/>
          </p:nvPr>
        </p:nvSpPr>
        <p:spPr>
          <a:xfrm>
            <a:off x="0" y="0"/>
            <a:ext cx="6899487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ертикальная каритнка с подписью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096001" y="3022950"/>
            <a:ext cx="5340350" cy="3079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096001" y="755650"/>
            <a:ext cx="5340350" cy="2266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4C5D6E"/>
              </a:buClr>
              <a:buFont typeface="Arial"/>
              <a:buNone/>
              <a:defRPr sz="32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3"/>
          </p:nvPr>
        </p:nvSpPr>
        <p:spPr>
          <a:xfrm>
            <a:off x="0" y="0"/>
            <a:ext cx="534035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3998" y="760412"/>
            <a:ext cx="9132888" cy="1520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C5D6E"/>
              </a:buClr>
              <a:buFont typeface="Arial"/>
              <a:buNone/>
              <a:defRPr sz="4800" b="0" i="0" u="none" strike="noStrike" cap="non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523999" y="2636475"/>
            <a:ext cx="9132890" cy="3096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hape 84"/>
          <p:cNvCxnSpPr/>
          <p:nvPr/>
        </p:nvCxnSpPr>
        <p:spPr>
          <a:xfrm>
            <a:off x="1809749" y="698501"/>
            <a:ext cx="8572500" cy="0"/>
          </a:xfrm>
          <a:prstGeom prst="straightConnector1">
            <a:avLst/>
          </a:prstGeom>
          <a:noFill/>
          <a:ln w="9525" cap="flat" cmpd="sng">
            <a:solidFill>
              <a:srgbClr val="A6AAA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809749" y="1080491"/>
            <a:ext cx="8572500" cy="5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609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914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2192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5240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8288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1336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438400" algn="l" rtl="0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ct val="47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09749" y="1928811"/>
            <a:ext cx="8572500" cy="4295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79400" marR="0" lvl="0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876300" marR="0" lvl="1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460500" marR="0" lvl="2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057400" marR="0" lvl="3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654300" marR="0" lvl="4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38500" marR="0" lvl="5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835400" marR="0" lvl="6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4432300" marR="0" lvl="7" indent="-1397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5016500" marR="0" lvl="8" indent="-1270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ct val="104761"/>
              <a:buFont typeface="Avenir"/>
              <a:buChar char="‣"/>
              <a:defRPr sz="21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lIns="35700" tIns="35700" rIns="35700" bIns="35700" anchor="t" anchorCtr="0">
            <a:noAutofit/>
          </a:bodyPr>
          <a:lstStyle/>
          <a:p>
            <a:pPr algn="r">
              <a:lnSpc>
                <a:spcPct val="80000"/>
              </a:lnSpc>
              <a:buClr>
                <a:srgbClr val="838787"/>
              </a:buClr>
              <a:buSzPct val="25000"/>
              <a:buFont typeface="Arial"/>
              <a:buNone/>
            </a:pPr>
            <a:fld id="{00000000-1234-1234-1234-123412341234}" type="slidenum">
              <a:rPr lang="ru-RU" sz="1600">
                <a:solidFill>
                  <a:srgbClr val="838787"/>
                </a:solidFill>
              </a:rPr>
              <a:pPr algn="r">
                <a:lnSpc>
                  <a:spcPct val="80000"/>
                </a:lnSpc>
                <a:buClr>
                  <a:srgbClr val="838787"/>
                </a:buClr>
                <a:buSzPct val="25000"/>
                <a:buFont typeface="Arial"/>
                <a:buNone/>
              </a:pPr>
              <a:t>‹#›</a:t>
            </a:fld>
            <a:endParaRPr lang="ru-RU" sz="1600">
              <a:solidFill>
                <a:srgbClr val="838787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?:action=browse" TargetMode="External"/><Relationship Id="rId2" Type="http://schemas.openxmlformats.org/officeDocument/2006/relationships/hyperlink" Target="https://awesome-pyth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03838" y="2276475"/>
            <a:ext cx="6121400" cy="2305050"/>
          </a:xfrm>
        </p:spPr>
        <p:txBody>
          <a:bodyPr anchor="ctr">
            <a:normAutofit fontScale="90000"/>
          </a:bodyPr>
          <a:lstStyle/>
          <a:p>
            <a:r>
              <a:rPr lang="ru-RU" dirty="0" err="1"/>
              <a:t>Интенсив</a:t>
            </a:r>
            <a:r>
              <a:rPr lang="ru-RU" dirty="0"/>
              <a:t> по разработке на языке </a:t>
            </a:r>
            <a:r>
              <a:rPr lang="en-US" dirty="0"/>
              <a:t>Python</a:t>
            </a:r>
            <a:endParaRPr lang="ru-RU" sz="4800" dirty="0">
              <a:solidFill>
                <a:srgbClr val="4C5D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538287"/>
            <a:ext cx="3781425" cy="3781425"/>
          </a:xfrm>
          <a:prstGeom prst="rect">
            <a:avLst/>
          </a:prstGeom>
        </p:spPr>
      </p:pic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5303836" y="4581526"/>
            <a:ext cx="6608077" cy="1011966"/>
          </a:xfrm>
        </p:spPr>
        <p:txBody>
          <a:bodyPr/>
          <a:lstStyle/>
          <a:p>
            <a:r>
              <a:rPr lang="ru-RU" sz="2800" dirty="0"/>
              <a:t>Первое знакомство с языком </a:t>
            </a:r>
            <a:r>
              <a:rPr lang="en-US" sz="2800" dirty="0"/>
              <a:t>Python</a:t>
            </a:r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122888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701960" y="5370017"/>
            <a:ext cx="2645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Много библиотек</a:t>
            </a:r>
            <a:endParaRPr lang="ru-RU" sz="2400" dirty="0"/>
          </a:p>
        </p:txBody>
      </p:sp>
      <p:pic>
        <p:nvPicPr>
          <p:cNvPr id="1032" name="Picture 8" descr="d:\downloads\48_97de21ee06662035be298bea8c3d820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4786" y="788729"/>
            <a:ext cx="6630674" cy="4425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4176180" y="477977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2C2D30"/>
                </a:solidFill>
              </a:rPr>
              <a:t>Много библиотек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37648" y="3377982"/>
            <a:ext cx="7063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Список </a:t>
            </a:r>
            <a:r>
              <a:rPr lang="en-US" sz="2000" dirty="0" smtClean="0"/>
              <a:t>Python-</a:t>
            </a:r>
            <a:r>
              <a:rPr lang="ru-RU" sz="2000" dirty="0" smtClean="0"/>
              <a:t>библиотек  </a:t>
            </a:r>
            <a:r>
              <a:rPr lang="en-US" sz="2000" dirty="0" smtClean="0">
                <a:hlinkClick r:id="rId2"/>
              </a:rPr>
              <a:t>https://awesome-python.com/</a:t>
            </a:r>
            <a:endParaRPr lang="ru-RU" sz="2000" dirty="0" smtClean="0"/>
          </a:p>
          <a:p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1977919" y="2772192"/>
            <a:ext cx="879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/>
              <a:t>Центральное хранилище   </a:t>
            </a:r>
            <a:r>
              <a:rPr lang="en-US" sz="2000" dirty="0" smtClean="0">
                <a:hlinkClick r:id="rId3"/>
              </a:rPr>
              <a:t>https://pypi.python.org/pypi?%3Aaction=browse</a:t>
            </a:r>
            <a:endParaRPr lang="ru-RU" sz="2000" dirty="0" smtClean="0"/>
          </a:p>
          <a:p>
            <a:endParaRPr lang="ru-RU" sz="2000" dirty="0"/>
          </a:p>
        </p:txBody>
      </p:sp>
      <p:pic>
        <p:nvPicPr>
          <p:cNvPr id="2050" name="Picture 2" descr="d:\downloads\1_pip_popper.jpg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89412" y="981709"/>
            <a:ext cx="3388677" cy="5647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267103" y="5411443"/>
            <a:ext cx="378722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  <a:spcBef>
                <a:spcPts val="1000"/>
              </a:spcBef>
              <a:buClr>
                <a:srgbClr val="2C2D30"/>
              </a:buClr>
              <a:defRPr/>
            </a:pPr>
            <a:r>
              <a:rPr lang="ru-RU" sz="2400" dirty="0">
                <a:solidFill>
                  <a:srgbClr val="2C2D30"/>
                </a:solidFill>
              </a:rPr>
              <a:t>Хорошая документация </a:t>
            </a:r>
          </a:p>
        </p:txBody>
      </p:sp>
      <p:pic>
        <p:nvPicPr>
          <p:cNvPr id="18" name="Picture 3" descr="d:\downloads\bigstock-Young-woman-reading-a-book-lyi-140228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6978" y="582471"/>
            <a:ext cx="5737012" cy="48063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301393" y="553693"/>
            <a:ext cx="378722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  <a:spcBef>
                <a:spcPts val="1000"/>
              </a:spcBef>
              <a:buClr>
                <a:srgbClr val="2C2D30"/>
              </a:buClr>
              <a:defRPr/>
            </a:pPr>
            <a:r>
              <a:rPr lang="ru-RU" sz="2400" dirty="0">
                <a:solidFill>
                  <a:srgbClr val="2C2D30"/>
                </a:solidFill>
              </a:rPr>
              <a:t>Хорошая документация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43545"/>
          <a:stretch>
            <a:fillRect/>
          </a:stretch>
        </p:blipFill>
        <p:spPr bwMode="auto">
          <a:xfrm>
            <a:off x="1531917" y="1326438"/>
            <a:ext cx="9626930" cy="32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603468" y="4688276"/>
            <a:ext cx="94468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 smtClean="0"/>
              <a:t>Онлайн-документация</a:t>
            </a:r>
            <a:r>
              <a:rPr lang="ru-RU" sz="2400" dirty="0" smtClean="0"/>
              <a:t>   </a:t>
            </a:r>
            <a:r>
              <a:rPr lang="en-US" sz="2400" dirty="0" smtClean="0">
                <a:hlinkClick r:id="rId3"/>
              </a:rPr>
              <a:t>https://docs.python.org/3/library/index.html</a:t>
            </a:r>
            <a:endParaRPr lang="ru-RU" sz="2400" dirty="0" smtClean="0"/>
          </a:p>
          <a:p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08367" y="5220686"/>
            <a:ext cx="64235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Встроенная документация – функция </a:t>
            </a:r>
            <a:r>
              <a:rPr lang="en-US" sz="2400" b="1" dirty="0" smtClean="0"/>
              <a:t>help()</a:t>
            </a:r>
            <a:endParaRPr lang="ru-RU" sz="2400" b="1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/>
          <p:cNvGrpSpPr/>
          <p:nvPr/>
        </p:nvGrpSpPr>
        <p:grpSpPr>
          <a:xfrm>
            <a:off x="8565269" y="3626259"/>
            <a:ext cx="2917786" cy="2331600"/>
            <a:chOff x="8292246" y="3703603"/>
            <a:chExt cx="2917786" cy="2331600"/>
          </a:xfrm>
        </p:grpSpPr>
        <p:pic>
          <p:nvPicPr>
            <p:cNvPr id="1026" name="Picture 2" descr="d:\downloads\mobile_app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835263" y="3703603"/>
              <a:ext cx="2195150" cy="2121782"/>
            </a:xfrm>
            <a:prstGeom prst="rect">
              <a:avLst/>
            </a:prstGeom>
            <a:noFill/>
          </p:spPr>
        </p:pic>
        <p:sp>
          <p:nvSpPr>
            <p:cNvPr id="6" name="Прямоугольник 5"/>
            <p:cNvSpPr/>
            <p:nvPr/>
          </p:nvSpPr>
          <p:spPr>
            <a:xfrm>
              <a:off x="8292246" y="5659651"/>
              <a:ext cx="2917786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ru-RU" b="1" dirty="0"/>
                <a:t>Мобильные приложения (</a:t>
              </a:r>
              <a:r>
                <a:rPr lang="en-US" b="1" dirty="0" err="1"/>
                <a:t>kivy</a:t>
              </a:r>
              <a:r>
                <a:rPr lang="ru-RU" b="1" dirty="0"/>
                <a:t>)</a:t>
              </a: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1320931" y="3273794"/>
            <a:ext cx="2215596" cy="999806"/>
            <a:chOff x="4727071" y="5136997"/>
            <a:chExt cx="2215596" cy="99980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158952" y="5761251"/>
              <a:ext cx="1508746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ru-RU" b="1" dirty="0"/>
                <a:t>Игры</a:t>
              </a:r>
              <a:r>
                <a:rPr lang="en-US" b="1" dirty="0"/>
                <a:t> (</a:t>
              </a:r>
              <a:r>
                <a:rPr lang="en-US" b="1" dirty="0" err="1"/>
                <a:t>Pygame</a:t>
              </a:r>
              <a:r>
                <a:rPr lang="en-US" b="1" dirty="0"/>
                <a:t>)</a:t>
              </a:r>
              <a:endParaRPr lang="ru-RU" b="1" dirty="0"/>
            </a:p>
          </p:txBody>
        </p:sp>
        <p:pic>
          <p:nvPicPr>
            <p:cNvPr id="1028" name="Picture 4" descr="d:\downloads\pygame-logo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27071" y="5136997"/>
              <a:ext cx="2215596" cy="655502"/>
            </a:xfrm>
            <a:prstGeom prst="rect">
              <a:avLst/>
            </a:prstGeom>
            <a:noFill/>
          </p:spPr>
        </p:pic>
      </p:grpSp>
      <p:grpSp>
        <p:nvGrpSpPr>
          <p:cNvPr id="22" name="Группа 21"/>
          <p:cNvGrpSpPr/>
          <p:nvPr/>
        </p:nvGrpSpPr>
        <p:grpSpPr>
          <a:xfrm>
            <a:off x="599160" y="4491503"/>
            <a:ext cx="4277133" cy="1508359"/>
            <a:chOff x="728906" y="4865511"/>
            <a:chExt cx="4277133" cy="1508359"/>
          </a:xfrm>
        </p:grpSpPr>
        <p:pic>
          <p:nvPicPr>
            <p:cNvPr id="1030" name="Picture 6" descr="d:\downloads\desktop-computer1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76030" y="4865511"/>
              <a:ext cx="1856798" cy="1237866"/>
            </a:xfrm>
            <a:prstGeom prst="rect">
              <a:avLst/>
            </a:prstGeom>
            <a:noFill/>
          </p:spPr>
        </p:pic>
        <p:sp>
          <p:nvSpPr>
            <p:cNvPr id="11" name="Прямоугольник 10"/>
            <p:cNvSpPr/>
            <p:nvPr/>
          </p:nvSpPr>
          <p:spPr>
            <a:xfrm>
              <a:off x="728906" y="5998318"/>
              <a:ext cx="4277133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en-US" b="1" dirty="0"/>
                <a:t>Desktop</a:t>
              </a:r>
              <a:r>
                <a:rPr lang="ru-RU" b="1" dirty="0"/>
                <a:t>-приложения (</a:t>
              </a:r>
              <a:r>
                <a:rPr lang="en-US" b="1" dirty="0" err="1"/>
                <a:t>tkinter</a:t>
              </a:r>
              <a:r>
                <a:rPr lang="en-US" b="1" dirty="0"/>
                <a:t>, </a:t>
              </a:r>
              <a:r>
                <a:rPr lang="en-US" b="1" dirty="0" err="1"/>
                <a:t>PyQt</a:t>
              </a:r>
              <a:r>
                <a:rPr lang="en-US" b="1" dirty="0"/>
                <a:t>, </a:t>
              </a:r>
              <a:r>
                <a:rPr lang="en-US" b="1" dirty="0" err="1"/>
                <a:t>wxPython</a:t>
              </a:r>
              <a:r>
                <a:rPr lang="en-US" b="1" dirty="0"/>
                <a:t>)</a:t>
              </a:r>
              <a:r>
                <a:rPr lang="ru-RU" b="1" dirty="0"/>
                <a:t> 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8302781" y="1270581"/>
            <a:ext cx="3000655" cy="1947927"/>
            <a:chOff x="8565269" y="993423"/>
            <a:chExt cx="3158237" cy="2050224"/>
          </a:xfrm>
        </p:grpSpPr>
        <p:pic>
          <p:nvPicPr>
            <p:cNvPr id="1031" name="Picture 7" descr="d:\downloads\mind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089579" y="993423"/>
              <a:ext cx="1678680" cy="1674351"/>
            </a:xfrm>
            <a:prstGeom prst="rect">
              <a:avLst/>
            </a:prstGeom>
            <a:noFill/>
          </p:spPr>
        </p:pic>
        <p:sp>
          <p:nvSpPr>
            <p:cNvPr id="13" name="Прямоугольник 12"/>
            <p:cNvSpPr/>
            <p:nvPr/>
          </p:nvSpPr>
          <p:spPr>
            <a:xfrm>
              <a:off x="8565269" y="2668095"/>
              <a:ext cx="3158237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ru-RU" b="1" dirty="0"/>
                <a:t>Научные расчёты (</a:t>
              </a:r>
              <a:r>
                <a:rPr lang="en-US" b="1" dirty="0" err="1"/>
                <a:t>NumPy</a:t>
              </a:r>
              <a:r>
                <a:rPr lang="ru-RU" b="1" dirty="0"/>
                <a:t>,</a:t>
              </a:r>
              <a:r>
                <a:rPr lang="en-US" b="1" dirty="0"/>
                <a:t> </a:t>
              </a:r>
              <a:r>
                <a:rPr lang="en-US" b="1" dirty="0" err="1"/>
                <a:t>SciPy</a:t>
              </a:r>
              <a:r>
                <a:rPr lang="ru-RU" b="1" dirty="0"/>
                <a:t>)</a:t>
              </a:r>
              <a:endParaRPr lang="en-US" b="1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4448286" y="1233192"/>
            <a:ext cx="3537257" cy="2187989"/>
            <a:chOff x="4386513" y="2056294"/>
            <a:chExt cx="3291303" cy="2050687"/>
          </a:xfrm>
        </p:grpSpPr>
        <p:pic>
          <p:nvPicPr>
            <p:cNvPr id="1032" name="Picture 8" descr="d:\downloads\cozd_caitov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86513" y="2056294"/>
              <a:ext cx="2877364" cy="2050687"/>
            </a:xfrm>
            <a:prstGeom prst="rect">
              <a:avLst/>
            </a:prstGeom>
            <a:noFill/>
          </p:spPr>
        </p:pic>
        <p:sp>
          <p:nvSpPr>
            <p:cNvPr id="15" name="Прямоугольник 14"/>
            <p:cNvSpPr/>
            <p:nvPr/>
          </p:nvSpPr>
          <p:spPr>
            <a:xfrm>
              <a:off x="4394545" y="3729251"/>
              <a:ext cx="3283271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ru-RU" b="1" dirty="0" err="1"/>
                <a:t>Веб-сайты</a:t>
              </a:r>
              <a:r>
                <a:rPr lang="ru-RU" b="1" dirty="0"/>
                <a:t> (</a:t>
              </a:r>
              <a:r>
                <a:rPr lang="en-US" b="1" dirty="0" err="1"/>
                <a:t>Django</a:t>
              </a:r>
              <a:r>
                <a:rPr lang="en-US" b="1" dirty="0"/>
                <a:t>, Flask </a:t>
              </a:r>
              <a:r>
                <a:rPr lang="ru-RU" b="1" dirty="0"/>
                <a:t>и другие</a:t>
              </a:r>
              <a:r>
                <a:rPr lang="en-US" b="1" dirty="0"/>
                <a:t>)</a:t>
              </a: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1320931" y="1342671"/>
            <a:ext cx="2021707" cy="1708304"/>
            <a:chOff x="-1028716" y="1185332"/>
            <a:chExt cx="2057431" cy="1738490"/>
          </a:xfrm>
        </p:grpSpPr>
        <p:pic>
          <p:nvPicPr>
            <p:cNvPr id="1033" name="Picture 9" descr="d:\downloads\ncdu_001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1028716" y="1185332"/>
              <a:ext cx="2057431" cy="1456267"/>
            </a:xfrm>
            <a:prstGeom prst="rect">
              <a:avLst/>
            </a:prstGeom>
            <a:noFill/>
          </p:spPr>
        </p:pic>
        <p:sp>
          <p:nvSpPr>
            <p:cNvPr id="17" name="Прямоугольник 16"/>
            <p:cNvSpPr/>
            <p:nvPr/>
          </p:nvSpPr>
          <p:spPr>
            <a:xfrm>
              <a:off x="-1028716" y="2467479"/>
              <a:ext cx="2021707" cy="456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200000"/>
                </a:lnSpc>
                <a:spcBef>
                  <a:spcPts val="600"/>
                </a:spcBef>
              </a:pPr>
              <a:r>
                <a:rPr lang="ru-RU" b="1" dirty="0"/>
                <a:t>Системные утилиты</a:t>
              </a: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5256504" y="3734789"/>
            <a:ext cx="2592342" cy="2284199"/>
            <a:chOff x="6025878" y="1327681"/>
            <a:chExt cx="2238013" cy="2017662"/>
          </a:xfrm>
        </p:grpSpPr>
        <p:pic>
          <p:nvPicPr>
            <p:cNvPr id="25" name="Picture 10" descr="d:\downloads\matreshka-risunok1.jpg.pn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25878" y="1680210"/>
              <a:ext cx="995565" cy="1497330"/>
            </a:xfrm>
            <a:prstGeom prst="rect">
              <a:avLst/>
            </a:prstGeom>
            <a:noFill/>
          </p:spPr>
        </p:pic>
        <p:pic>
          <p:nvPicPr>
            <p:cNvPr id="1035" name="Picture 11" descr="d:\downloads\178_w300_h200.gif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68809" y="1645919"/>
              <a:ext cx="1295082" cy="1433195"/>
            </a:xfrm>
            <a:prstGeom prst="rect">
              <a:avLst/>
            </a:prstGeom>
            <a:noFill/>
          </p:spPr>
        </p:pic>
        <p:sp>
          <p:nvSpPr>
            <p:cNvPr id="27" name="Прямоугольник 26"/>
            <p:cNvSpPr/>
            <p:nvPr/>
          </p:nvSpPr>
          <p:spPr>
            <a:xfrm>
              <a:off x="6501493" y="2969791"/>
              <a:ext cx="1191352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ru-RU" b="1" dirty="0"/>
                <a:t>Прототипы</a:t>
              </a:r>
              <a:endParaRPr lang="en-US" b="1" dirty="0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6128113" y="1327681"/>
              <a:ext cx="742511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en-US" dirty="0"/>
                <a:t>Python</a:t>
              </a: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7282543" y="1339111"/>
              <a:ext cx="702436" cy="375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600"/>
                </a:spcBef>
              </a:pPr>
              <a:r>
                <a:rPr lang="en-US" dirty="0"/>
                <a:t>C/C++</a:t>
              </a:r>
            </a:p>
          </p:txBody>
        </p:sp>
        <p:sp>
          <p:nvSpPr>
            <p:cNvPr id="30" name="Стрелка вправо 29"/>
            <p:cNvSpPr/>
            <p:nvPr/>
          </p:nvSpPr>
          <p:spPr>
            <a:xfrm>
              <a:off x="6858000" y="1908810"/>
              <a:ext cx="411480" cy="1600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Заголовок 1"/>
          <p:cNvSpPr>
            <a:spLocks noGrp="1"/>
          </p:cNvSpPr>
          <p:nvPr>
            <p:ph type="title"/>
          </p:nvPr>
        </p:nvSpPr>
        <p:spPr>
          <a:xfrm>
            <a:off x="1519185" y="368823"/>
            <a:ext cx="7904901" cy="957470"/>
          </a:xfrm>
        </p:spPr>
        <p:txBody>
          <a:bodyPr/>
          <a:lstStyle/>
          <a:p>
            <a:r>
              <a:rPr lang="ru-RU" dirty="0"/>
              <a:t>Что пишут на </a:t>
            </a:r>
            <a:r>
              <a:rPr lang="en-US" dirty="0"/>
              <a:t>Python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9710" y="388620"/>
            <a:ext cx="9148799" cy="1406880"/>
          </a:xfrm>
        </p:spPr>
        <p:txBody>
          <a:bodyPr/>
          <a:lstStyle/>
          <a:p>
            <a:r>
              <a:rPr lang="ru-RU" dirty="0"/>
              <a:t>Начинаем разработку!</a:t>
            </a:r>
          </a:p>
        </p:txBody>
      </p:sp>
      <p:pic>
        <p:nvPicPr>
          <p:cNvPr id="5122" name="Picture 2" descr="d:\downloads\delo_zhizn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3211" y="1588808"/>
            <a:ext cx="6400800" cy="4260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4881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524000" y="1520825"/>
            <a:ext cx="9956800" cy="3817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4C5D6E"/>
              </a:buClr>
              <a:buSzPct val="25000"/>
              <a:buFont typeface="Arial"/>
              <a:buNone/>
            </a:pPr>
            <a:r>
              <a:rPr lang="ru-RU" sz="4800" b="0" i="0" u="none" strike="noStrike" cap="none" dirty="0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Профессия </a:t>
            </a:r>
            <a:br>
              <a:rPr lang="ru-RU" sz="4800" b="0" i="0" u="none" strike="noStrike" cap="none" dirty="0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4800" b="0" i="0" u="none" strike="noStrike" cap="none" dirty="0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en-US" sz="4800" b="0" i="0" u="none" strike="noStrike" cap="none" dirty="0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ru-RU" sz="4800" b="0" i="0" u="none" strike="noStrike" cap="none" dirty="0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-разработчик»</a:t>
            </a:r>
          </a:p>
        </p:txBody>
      </p:sp>
    </p:spTree>
    <p:extLst>
      <p:ext uri="{BB962C8B-B14F-4D97-AF65-F5344CB8AC3E}">
        <p14:creationId xmlns="" xmlns:p14="http://schemas.microsoft.com/office/powerpoint/2010/main" val="357830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2000" y="420131"/>
            <a:ext cx="9167999" cy="1598139"/>
          </a:xfrm>
        </p:spPr>
        <p:txBody>
          <a:bodyPr/>
          <a:lstStyle/>
          <a:p>
            <a:r>
              <a:rPr lang="en-US" dirty="0"/>
              <a:t>Python – </a:t>
            </a:r>
            <a:r>
              <a:rPr lang="ru-RU" dirty="0"/>
              <a:t>выбор крупных компаний и </a:t>
            </a:r>
            <a:r>
              <a:rPr lang="ru-RU" dirty="0" err="1"/>
              <a:t>стартапов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2636593"/>
            <a:ext cx="3443416" cy="13704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0" y="2636593"/>
            <a:ext cx="4267199" cy="1400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30" y="4625578"/>
            <a:ext cx="3731240" cy="9570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1" y="4036768"/>
            <a:ext cx="3430585" cy="21346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94" y="4036768"/>
            <a:ext cx="2081029" cy="20810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237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540136" y="305834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ru-RU" dirty="0"/>
              <a:t>Средняя зарплата по Москве</a:t>
            </a:r>
            <a:br>
              <a:rPr lang="ru-RU" dirty="0"/>
            </a:br>
            <a:r>
              <a:rPr lang="ru-RU" dirty="0"/>
              <a:t>105 000 р/</a:t>
            </a:r>
            <a:r>
              <a:rPr lang="ru-RU" dirty="0" err="1"/>
              <a:t>мес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35" y="1812175"/>
            <a:ext cx="8634308" cy="46800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431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должен знать</a:t>
            </a:r>
            <a:br>
              <a:rPr lang="ru-RU" dirty="0"/>
            </a:br>
            <a:r>
              <a:rPr lang="ru-RU" dirty="0"/>
              <a:t>«</a:t>
            </a:r>
            <a:r>
              <a:rPr lang="en-US" dirty="0"/>
              <a:t>Python</a:t>
            </a:r>
            <a:r>
              <a:rPr lang="ru-RU" dirty="0"/>
              <a:t>-разработчик»?</a:t>
            </a:r>
          </a:p>
        </p:txBody>
      </p:sp>
    </p:spTree>
    <p:extLst>
      <p:ext uri="{BB962C8B-B14F-4D97-AF65-F5344CB8AC3E}">
        <p14:creationId xmlns="" xmlns:p14="http://schemas.microsoft.com/office/powerpoint/2010/main" val="62575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0540" y="481680"/>
            <a:ext cx="10718100" cy="1512000"/>
          </a:xfrm>
        </p:spPr>
        <p:txBody>
          <a:bodyPr/>
          <a:lstStyle/>
          <a:p>
            <a:r>
              <a:rPr lang="ru-RU" dirty="0"/>
              <a:t>Вы когда-нибудь писали на </a:t>
            </a:r>
            <a:r>
              <a:rPr lang="en-US" dirty="0"/>
              <a:t>Python</a:t>
            </a:r>
            <a:r>
              <a:rPr lang="ru-RU" dirty="0"/>
              <a:t>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17690" y="1665515"/>
            <a:ext cx="9167999" cy="16002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Нет. В первый раз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Пробовал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Имею хороший опыт</a:t>
            </a:r>
          </a:p>
        </p:txBody>
      </p:sp>
      <p:pic>
        <p:nvPicPr>
          <p:cNvPr id="3074" name="Picture 2" descr="d:\downloads\00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907" y="2005091"/>
            <a:ext cx="5570537" cy="4177903"/>
          </a:xfrm>
          <a:prstGeom prst="rect">
            <a:avLst/>
          </a:prstGeom>
          <a:noFill/>
        </p:spPr>
      </p:pic>
      <p:sp>
        <p:nvSpPr>
          <p:cNvPr id="5" name="Текст 2"/>
          <p:cNvSpPr txBox="1">
            <a:spLocks/>
          </p:cNvSpPr>
          <p:nvPr/>
        </p:nvSpPr>
        <p:spPr>
          <a:xfrm>
            <a:off x="2101461" y="3352800"/>
            <a:ext cx="4930710" cy="2427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Tx/>
              <a:buFont typeface="+mj-lt"/>
              <a:buAutoNum type="arabicPeriod"/>
              <a:tabLst/>
              <a:defRPr/>
            </a:pPr>
            <a:r>
              <a:rPr lang="ru-RU" sz="2000" smtClean="0">
                <a:solidFill>
                  <a:srgbClr val="2C2D30"/>
                </a:solidFill>
              </a:rPr>
              <a:t>Учусь в школе</a:t>
            </a:r>
            <a:endParaRPr kumimoji="0" lang="ru-RU" sz="2000" b="0" i="0" u="none" strike="noStrike" kern="0" cap="none" spc="0" normalizeH="0" baseline="0" noProof="0" smtClean="0">
              <a:ln>
                <a:noFill/>
              </a:ln>
              <a:solidFill>
                <a:srgbClr val="2C2D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2000" b="0" i="0" u="none" strike="noStrike" kern="0" cap="none" spc="0" normalizeH="0" baseline="0" noProof="0" smtClean="0">
                <a:ln>
                  <a:noFill/>
                </a:ln>
                <a:solidFill>
                  <a:srgbClr val="2C2D3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Учусь в ВУЗе/колледже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2000" b="0" i="0" u="none" strike="noStrike" kern="0" cap="none" spc="0" normalizeH="0" baseline="0" noProof="0" smtClean="0">
                <a:ln>
                  <a:noFill/>
                </a:ln>
                <a:solidFill>
                  <a:srgbClr val="2C2D3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Работаю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Tx/>
              <a:tabLst/>
              <a:defRPr/>
            </a:pPr>
            <a:r>
              <a:rPr lang="ru-RU" sz="2000" smtClean="0">
                <a:solidFill>
                  <a:srgbClr val="2C2D30"/>
                </a:solidFill>
              </a:rPr>
              <a:t>		</a:t>
            </a:r>
            <a:r>
              <a:rPr lang="ru-RU" sz="2000" b="1" smtClean="0">
                <a:solidFill>
                  <a:srgbClr val="2C2D30"/>
                </a:solidFill>
              </a:rPr>
              <a:t>Ответ: 2 – 2, 1 -</a:t>
            </a:r>
            <a:r>
              <a:rPr lang="en-US" sz="2000" b="1" smtClean="0">
                <a:solidFill>
                  <a:srgbClr val="2C2D30"/>
                </a:solidFill>
              </a:rPr>
              <a:t> </a:t>
            </a:r>
            <a:r>
              <a:rPr lang="ru-RU" sz="2000" b="1" smtClean="0">
                <a:solidFill>
                  <a:srgbClr val="2C2D30"/>
                </a:solidFill>
              </a:rPr>
              <a:t>2 и т.д.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2C2D3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54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35" y="274459"/>
            <a:ext cx="3911421" cy="5100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2274" y="1963130"/>
            <a:ext cx="190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EF6E6"/>
                </a:solidFill>
              </a:rPr>
              <a:t>Python</a:t>
            </a:r>
            <a:endParaRPr lang="ru-RU" sz="3600" b="1" dirty="0">
              <a:solidFill>
                <a:srgbClr val="FEF6E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161" y="2241611"/>
            <a:ext cx="2886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+</a:t>
            </a:r>
            <a:r>
              <a:rPr lang="en-US" sz="3200" b="1" dirty="0">
                <a:solidFill>
                  <a:srgbClr val="C00000"/>
                </a:solidFill>
              </a:rPr>
              <a:t>2</a:t>
            </a:r>
            <a:r>
              <a:rPr lang="ru-RU" sz="3200" b="1" dirty="0">
                <a:solidFill>
                  <a:srgbClr val="C00000"/>
                </a:solidFill>
              </a:rPr>
              <a:t> месяца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обучения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42850" y="781580"/>
            <a:ext cx="345384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800" dirty="0"/>
              <a:t> </a:t>
            </a:r>
            <a:r>
              <a:rPr lang="ru-RU" sz="2000" dirty="0"/>
              <a:t>Основные конструкции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ООП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Шаблоны проектирования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Исключения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Коллекции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Работа с файлами и сетью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dirty="0" err="1"/>
              <a:t>Многопоточность</a:t>
            </a:r>
            <a:endParaRPr lang="ru-RU" sz="20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Работа с БД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Разработка под </a:t>
            </a:r>
            <a:r>
              <a:rPr lang="en-US" sz="2000" dirty="0"/>
              <a:t>Desktop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 Unit-</a:t>
            </a:r>
            <a:r>
              <a:rPr lang="ru-RU" sz="2000" dirty="0"/>
              <a:t>тестирование</a:t>
            </a:r>
          </a:p>
        </p:txBody>
      </p:sp>
    </p:spTree>
    <p:extLst>
      <p:ext uri="{BB962C8B-B14F-4D97-AF65-F5344CB8AC3E}">
        <p14:creationId xmlns="" xmlns:p14="http://schemas.microsoft.com/office/powerpoint/2010/main" val="400822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97" y="288324"/>
            <a:ext cx="3874873" cy="6141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70831" y="4436924"/>
            <a:ext cx="2019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Базы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052" y="2454125"/>
            <a:ext cx="2886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Видеокурс:</a:t>
            </a:r>
          </a:p>
          <a:p>
            <a:r>
              <a:rPr lang="ru-RU" sz="2400" b="1" dirty="0">
                <a:solidFill>
                  <a:srgbClr val="C00000"/>
                </a:solidFill>
              </a:rPr>
              <a:t>20 видео </a:t>
            </a:r>
          </a:p>
          <a:p>
            <a:r>
              <a:rPr lang="ru-RU" sz="2400" b="1" dirty="0">
                <a:solidFill>
                  <a:srgbClr val="C00000"/>
                </a:solidFill>
              </a:rPr>
              <a:t>по 10 минут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2350" y="4621591"/>
            <a:ext cx="3342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Проектирование БД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Язык запросов </a:t>
            </a:r>
            <a:r>
              <a:rPr lang="en-US" sz="2400" dirty="0"/>
              <a:t>SQL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84444" y="1813510"/>
            <a:ext cx="275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Python</a:t>
            </a:r>
            <a:endParaRPr lang="ru-RU" sz="36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822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62" y="256692"/>
            <a:ext cx="5735445" cy="62388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6930" y="4622662"/>
            <a:ext cx="2093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Базы данных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77818" y="1918445"/>
            <a:ext cx="275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Python</a:t>
            </a:r>
            <a:endParaRPr lang="ru-RU" sz="36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2627" y="4448305"/>
            <a:ext cx="165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HTML</a:t>
            </a:r>
          </a:p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&amp;CSS</a:t>
            </a:r>
            <a:endParaRPr lang="ru-RU" sz="36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6301" y="2241611"/>
            <a:ext cx="2366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+</a:t>
            </a:r>
            <a:r>
              <a:rPr lang="en-US" sz="3200" b="1" dirty="0">
                <a:solidFill>
                  <a:srgbClr val="C00000"/>
                </a:solidFill>
              </a:rPr>
              <a:t>1</a:t>
            </a:r>
            <a:r>
              <a:rPr lang="ru-RU" sz="3200" b="1" dirty="0">
                <a:solidFill>
                  <a:srgbClr val="C00000"/>
                </a:solidFill>
              </a:rPr>
              <a:t> месяц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обучения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42257" y="4990923"/>
            <a:ext cx="313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 &amp;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Bootstrap</a:t>
            </a:r>
          </a:p>
        </p:txBody>
      </p:sp>
    </p:spTree>
    <p:extLst>
      <p:ext uri="{BB962C8B-B14F-4D97-AF65-F5344CB8AC3E}">
        <p14:creationId xmlns="" xmlns:p14="http://schemas.microsoft.com/office/powerpoint/2010/main" val="194679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14" y="337750"/>
            <a:ext cx="6174260" cy="6174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7967" y="4646579"/>
            <a:ext cx="2019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Базы данных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4530" y="1921310"/>
            <a:ext cx="275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Python</a:t>
            </a:r>
            <a:endParaRPr lang="ru-RU" sz="36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0909" y="4529879"/>
            <a:ext cx="1595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HTML</a:t>
            </a:r>
          </a:p>
          <a:p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&amp; CSS</a:t>
            </a:r>
            <a:endParaRPr lang="ru-RU" sz="36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0955" y="2298984"/>
            <a:ext cx="275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Django</a:t>
            </a:r>
          </a:p>
          <a:p>
            <a:r>
              <a:rPr lang="en-US" sz="3600" b="1" dirty="0">
                <a:solidFill>
                  <a:schemeClr val="tx2"/>
                </a:solidFill>
              </a:rPr>
              <a:t>framework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0921" y="1084141"/>
            <a:ext cx="3346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Разработка сайтов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Шаблон </a:t>
            </a:r>
            <a:r>
              <a:rPr lang="en-US" sz="2400" dirty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Django 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Авторизация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Ajax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112" y="958155"/>
            <a:ext cx="2886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+</a:t>
            </a:r>
            <a:r>
              <a:rPr lang="en-US" sz="3200" b="1" dirty="0">
                <a:solidFill>
                  <a:srgbClr val="C00000"/>
                </a:solidFill>
              </a:rPr>
              <a:t>1</a:t>
            </a:r>
            <a:r>
              <a:rPr lang="ru-RU" sz="3200" b="1" dirty="0">
                <a:solidFill>
                  <a:srgbClr val="C00000"/>
                </a:solidFill>
              </a:rPr>
              <a:t> месяц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обучения</a:t>
            </a:r>
            <a:endParaRPr lang="ru-RU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697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12000" y="436606"/>
            <a:ext cx="9167999" cy="1227438"/>
          </a:xfrm>
        </p:spPr>
        <p:txBody>
          <a:bodyPr/>
          <a:lstStyle/>
          <a:p>
            <a:r>
              <a:rPr lang="ru-RU" dirty="0"/>
              <a:t>Как проходит обучение?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12000" y="2026508"/>
            <a:ext cx="9167999" cy="370631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Удаленно, 20:00 по московскому времени.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Можно делать перерывы между курсами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Видеозаписи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Методические пособия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Домашние задания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Чат с преподавателем и </a:t>
            </a:r>
            <a:r>
              <a:rPr lang="ru-RU" sz="2400" dirty="0" err="1"/>
              <a:t>одногруппниками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Сертификат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626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57" y="280087"/>
            <a:ext cx="7257221" cy="6257080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 flipV="1">
            <a:off x="7348555" y="568259"/>
            <a:ext cx="395194" cy="468571"/>
          </a:xfrm>
          <a:prstGeom prst="straightConnector1">
            <a:avLst/>
          </a:prstGeom>
          <a:ln w="508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8452024" y="2389082"/>
            <a:ext cx="1185899" cy="326275"/>
          </a:xfrm>
          <a:prstGeom prst="straightConnector1">
            <a:avLst/>
          </a:prstGeom>
          <a:ln w="508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7982467" y="5148649"/>
            <a:ext cx="765501" cy="481768"/>
          </a:xfrm>
          <a:prstGeom prst="straightConnector1">
            <a:avLst/>
          </a:prstGeom>
          <a:ln w="508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6016953" y="320974"/>
            <a:ext cx="62054" cy="247285"/>
          </a:xfrm>
          <a:prstGeom prst="straightConnector1">
            <a:avLst/>
          </a:prstGeom>
          <a:ln w="508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6658212" y="6110899"/>
            <a:ext cx="187434" cy="339097"/>
          </a:xfrm>
          <a:prstGeom prst="straightConnector1">
            <a:avLst/>
          </a:prstGeom>
          <a:ln w="50800">
            <a:solidFill>
              <a:schemeClr val="tx2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9686" y="920746"/>
            <a:ext cx="2886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+2 месяца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стажировки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5791" y="4350796"/>
            <a:ext cx="21245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Базы данных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77295" y="2244442"/>
            <a:ext cx="1936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Python</a:t>
            </a:r>
            <a:endParaRPr lang="ru-RU" sz="3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63251" y="4483406"/>
            <a:ext cx="16707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HTML</a:t>
            </a:r>
          </a:p>
          <a:p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&amp; CSS</a:t>
            </a:r>
            <a:endParaRPr lang="ru-RU" sz="3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89857" y="2385953"/>
            <a:ext cx="27584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Django</a:t>
            </a:r>
          </a:p>
          <a:p>
            <a:r>
              <a:rPr lang="en-US" sz="3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framework</a:t>
            </a:r>
            <a:endParaRPr lang="ru-RU" sz="3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822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800" b="1" dirty="0"/>
              <a:t>Стажировка в </a:t>
            </a:r>
            <a:r>
              <a:rPr lang="en-US" sz="2800" b="1" dirty="0" err="1"/>
              <a:t>GeekBrains</a:t>
            </a:r>
            <a:endParaRPr lang="en-US" sz="2800" b="1" dirty="0"/>
          </a:p>
          <a:p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Работа в команде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Опытный куратор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, bug-tracker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Портфолио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sz="2800" b="1" dirty="0"/>
              <a:t>Стажировка в компаниях</a:t>
            </a:r>
          </a:p>
          <a:p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Опыт работы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В резюме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Возможно трудоустройство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sz="2800" b="1" dirty="0"/>
              <a:t>Стажировка     </a:t>
            </a:r>
            <a:r>
              <a:rPr lang="en-US" sz="2800" b="1" dirty="0"/>
              <a:t>IT-</a:t>
            </a:r>
            <a:r>
              <a:rPr lang="ru-RU" sz="2800" b="1" dirty="0"/>
              <a:t>инкубаторе</a:t>
            </a:r>
          </a:p>
          <a:p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Работа в реальных </a:t>
            </a:r>
            <a:r>
              <a:rPr lang="ru-RU" dirty="0" err="1"/>
              <a:t>стартапах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Портфолио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09495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409548" y="492984"/>
            <a:ext cx="395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4 месяца обучения</a:t>
            </a:r>
          </a:p>
          <a:p>
            <a:r>
              <a:rPr lang="ru-RU" sz="2400" b="1" dirty="0">
                <a:solidFill>
                  <a:srgbClr val="C00000"/>
                </a:solidFill>
              </a:rPr>
              <a:t>+ 2 месяца стажировки</a:t>
            </a: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0808039"/>
              </p:ext>
            </p:extLst>
          </p:nvPr>
        </p:nvGraphicFramePr>
        <p:xfrm>
          <a:off x="7409548" y="1576723"/>
          <a:ext cx="4397830" cy="10450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397830">
                  <a:extLst>
                    <a:ext uri="{9D8B030D-6E8A-4147-A177-3AD203B41FA5}">
                      <a16:colId xmlns="" xmlns:a16="http://schemas.microsoft.com/office/drawing/2014/main" val="3740681890"/>
                    </a:ext>
                  </a:extLst>
                </a:gridCol>
              </a:tblGrid>
              <a:tr h="1045072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C00000"/>
                          </a:solidFill>
                        </a:rPr>
                        <a:t>Сегодня – </a:t>
                      </a:r>
                      <a:r>
                        <a:rPr lang="ru-RU" sz="2000" b="1">
                          <a:solidFill>
                            <a:srgbClr val="C00000"/>
                          </a:solidFill>
                        </a:rPr>
                        <a:t>скидка </a:t>
                      </a:r>
                      <a:r>
                        <a:rPr lang="en-US" sz="2000" b="1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ru-RU" sz="2000" b="1" smtClean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ru-RU" sz="2000" b="1" dirty="0">
                          <a:solidFill>
                            <a:srgbClr val="C00000"/>
                          </a:solidFill>
                        </a:rPr>
                        <a:t>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320883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6687" y="1063570"/>
            <a:ext cx="3367315" cy="560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Python</a:t>
            </a:r>
            <a:endParaRPr lang="ru-RU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63149" y="1040878"/>
            <a:ext cx="187959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2 </a:t>
            </a:r>
            <a:r>
              <a:rPr lang="ru-RU" sz="1800" b="1" dirty="0"/>
              <a:t>месяца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458932"/>
            <a:ext cx="3367318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1800" b="1" dirty="0"/>
              <a:t>Стажировка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2260" y="4484979"/>
            <a:ext cx="1879599" cy="560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2 </a:t>
            </a:r>
            <a:r>
              <a:rPr lang="ru-RU" sz="1800" b="1" dirty="0"/>
              <a:t>месяца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2115" y="269563"/>
            <a:ext cx="58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Профессия «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Python-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разработчик»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410" y="2562839"/>
            <a:ext cx="3367315" cy="560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HTML &amp; CSS</a:t>
            </a:r>
            <a:endParaRPr lang="ru-RU" sz="1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74872" y="2583106"/>
            <a:ext cx="1879599" cy="560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1800" b="1" dirty="0"/>
              <a:t>1</a:t>
            </a:r>
            <a:r>
              <a:rPr lang="en-US" sz="1800" b="1" dirty="0"/>
              <a:t> </a:t>
            </a:r>
            <a:r>
              <a:rPr lang="ru-RU" sz="1800" b="1" dirty="0"/>
              <a:t>месяц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799" y="1849593"/>
            <a:ext cx="3367316" cy="4565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/>
              <a:t>Базы данных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52257" y="1881367"/>
            <a:ext cx="1879599" cy="456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800" b="1" dirty="0"/>
              <a:t>20 видео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687" y="3501698"/>
            <a:ext cx="3367315" cy="560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Django framework</a:t>
            </a:r>
            <a:endParaRPr lang="ru-RU" sz="1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63149" y="3521966"/>
            <a:ext cx="1879599" cy="560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 b="1" dirty="0"/>
              <a:t>1 </a:t>
            </a:r>
            <a:r>
              <a:rPr lang="ru-RU" sz="1800" b="1" dirty="0"/>
              <a:t>месяца</a:t>
            </a:r>
          </a:p>
        </p:txBody>
      </p:sp>
    </p:spTree>
    <p:extLst>
      <p:ext uri="{BB962C8B-B14F-4D97-AF65-F5344CB8AC3E}">
        <p14:creationId xmlns="" xmlns:p14="http://schemas.microsoft.com/office/powerpoint/2010/main" val="2079467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активировать скидку?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1523198" y="457133"/>
            <a:ext cx="9139200" cy="1524000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>
              <a:buClr>
                <a:srgbClr val="4C5D6E"/>
              </a:buClr>
              <a:buSzPct val="25000"/>
              <a:buFont typeface="Arial"/>
              <a:buNone/>
            </a:pPr>
            <a:r>
              <a:rPr lang="ru-RU" sz="4300">
                <a:solidFill>
                  <a:srgbClr val="4C5D6E"/>
                </a:solidFill>
              </a:rPr>
              <a:t>Нажмите на картинку на странице урока сверху</a:t>
            </a:r>
          </a:p>
        </p:txBody>
      </p:sp>
      <p:grpSp>
        <p:nvGrpSpPr>
          <p:cNvPr id="2" name="Shape 421"/>
          <p:cNvGrpSpPr/>
          <p:nvPr/>
        </p:nvGrpSpPr>
        <p:grpSpPr>
          <a:xfrm>
            <a:off x="1629336" y="2164707"/>
            <a:ext cx="4742708" cy="1334766"/>
            <a:chOff x="1222025" y="2766599"/>
            <a:chExt cx="3674523" cy="1001099"/>
          </a:xfrm>
        </p:grpSpPr>
        <p:pic>
          <p:nvPicPr>
            <p:cNvPr id="422" name="Shape 422" descr="Без имени-1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2025" y="2766599"/>
              <a:ext cx="3674523" cy="100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1297950" y="2837550"/>
              <a:ext cx="2257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ru-RU" sz="1900">
                  <a:solidFill>
                    <a:srgbClr val="37424F"/>
                  </a:solidFill>
                </a:rPr>
                <a:t>Спецпредложение участнику интенсива. </a:t>
              </a:r>
            </a:p>
            <a:p>
              <a:r>
                <a:rPr lang="ru-RU" sz="1900" b="1">
                  <a:solidFill>
                    <a:srgbClr val="37424F"/>
                  </a:solidFill>
                </a:rPr>
                <a:t>Только 24 часа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3541775" y="3148225"/>
              <a:ext cx="1173600" cy="283200"/>
            </a:xfrm>
            <a:prstGeom prst="rect">
              <a:avLst/>
            </a:prstGeom>
            <a:solidFill>
              <a:srgbClr val="F4532E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>
                  <a:solidFill>
                    <a:srgbClr val="F3F3F3"/>
                  </a:solidFill>
                </a:rPr>
                <a:t>Посмотреть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0570" y="313038"/>
            <a:ext cx="9167999" cy="1491048"/>
          </a:xfrm>
        </p:spPr>
        <p:txBody>
          <a:bodyPr/>
          <a:lstStyle/>
          <a:p>
            <a:r>
              <a:rPr lang="ru-RU" dirty="0"/>
              <a:t>План урока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6864" y="1680518"/>
            <a:ext cx="6829168" cy="3698790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2400" dirty="0"/>
              <a:t>Особенности языка </a:t>
            </a:r>
            <a:r>
              <a:rPr lang="en-US" sz="2400" dirty="0"/>
              <a:t>Python</a:t>
            </a:r>
            <a:r>
              <a:rPr lang="ru-RU" sz="24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Создание </a:t>
            </a:r>
            <a:r>
              <a:rPr lang="ru-RU" sz="2400" smtClean="0"/>
              <a:t>игры на </a:t>
            </a:r>
            <a:r>
              <a:rPr lang="en-US" sz="2400" dirty="0"/>
              <a:t>Python</a:t>
            </a:r>
            <a:r>
              <a:rPr lang="ru-RU" sz="2400" dirty="0"/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ru-RU" sz="2400" dirty="0"/>
              <a:t>Как стать </a:t>
            </a:r>
            <a:r>
              <a:rPr lang="en-US" sz="2400" dirty="0"/>
              <a:t>python-</a:t>
            </a:r>
            <a:r>
              <a:rPr lang="ru-RU" sz="2400" dirty="0"/>
              <a:t>разработчиком?</a:t>
            </a:r>
          </a:p>
        </p:txBody>
      </p:sp>
      <p:pic>
        <p:nvPicPr>
          <p:cNvPr id="4" name="Picture 2" descr="d:\downloads\pinky_and_the_brai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73737" y="2286000"/>
            <a:ext cx="4790884" cy="37347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1391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1523198" y="457133"/>
            <a:ext cx="9139200" cy="1524000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 anchorCtr="0">
            <a:noAutofit/>
          </a:bodyPr>
          <a:lstStyle/>
          <a:p>
            <a:pPr>
              <a:buClr>
                <a:srgbClr val="4C5D6E"/>
              </a:buClr>
              <a:buSzPct val="25000"/>
              <a:buFont typeface="Arial"/>
              <a:buNone/>
            </a:pPr>
            <a:r>
              <a:rPr lang="ru-RU" sz="4300">
                <a:solidFill>
                  <a:srgbClr val="4C5D6E"/>
                </a:solidFill>
              </a:rPr>
              <a:t>Нажмите на картинку на странице урока сверху</a:t>
            </a:r>
          </a:p>
        </p:txBody>
      </p:sp>
      <p:sp>
        <p:nvSpPr>
          <p:cNvPr id="441" name="Shape 441"/>
          <p:cNvSpPr/>
          <p:nvPr/>
        </p:nvSpPr>
        <p:spPr>
          <a:xfrm>
            <a:off x="7538800" y="2149500"/>
            <a:ext cx="2931900" cy="1444800"/>
          </a:xfrm>
          <a:prstGeom prst="rect">
            <a:avLst/>
          </a:prstGeom>
          <a:solidFill>
            <a:srgbClr val="4C5D6D"/>
          </a:solidFill>
          <a:ln>
            <a:noFill/>
          </a:ln>
        </p:spPr>
        <p:txBody>
          <a:bodyPr lIns="121900" tIns="60925" rIns="121900" bIns="60925" anchor="ctr" anchorCtr="0">
            <a:noAutofit/>
          </a:bodyPr>
          <a:lstStyle/>
          <a:p>
            <a:pPr algn="ctr">
              <a:buClr>
                <a:srgbClr val="F9F9FB"/>
              </a:buClr>
              <a:buSzPct val="25000"/>
              <a:buFont typeface="Arial"/>
              <a:buNone/>
            </a:pPr>
            <a:r>
              <a:rPr lang="ru-RU" sz="1900" b="1">
                <a:solidFill>
                  <a:srgbClr val="F9F9FB"/>
                </a:solidFill>
              </a:rPr>
              <a:t>Профессия </a:t>
            </a:r>
          </a:p>
          <a:p>
            <a:pPr algn="ctr">
              <a:buClr>
                <a:srgbClr val="F9F9FB"/>
              </a:buClr>
              <a:buSzPct val="25000"/>
              <a:buFont typeface="Arial"/>
              <a:buNone/>
            </a:pPr>
            <a:r>
              <a:rPr lang="ru-RU" sz="1900" b="1">
                <a:solidFill>
                  <a:srgbClr val="F9F9FB"/>
                </a:solidFill>
              </a:rPr>
              <a:t>«Программист Python»</a:t>
            </a:r>
          </a:p>
        </p:txBody>
      </p:sp>
      <p:cxnSp>
        <p:nvCxnSpPr>
          <p:cNvPr id="442" name="Shape 442"/>
          <p:cNvCxnSpPr/>
          <p:nvPr/>
        </p:nvCxnSpPr>
        <p:spPr>
          <a:xfrm>
            <a:off x="6591733" y="2861400"/>
            <a:ext cx="763200" cy="0"/>
          </a:xfrm>
          <a:prstGeom prst="straightConnector1">
            <a:avLst/>
          </a:prstGeom>
          <a:noFill/>
          <a:ln w="38100" cap="flat" cmpd="sng">
            <a:solidFill>
              <a:srgbClr val="4C5D6D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43" name="Shape 443"/>
          <p:cNvSpPr/>
          <p:nvPr/>
        </p:nvSpPr>
        <p:spPr>
          <a:xfrm>
            <a:off x="7739000" y="4797500"/>
            <a:ext cx="2531700" cy="524700"/>
          </a:xfrm>
          <a:prstGeom prst="rect">
            <a:avLst/>
          </a:prstGeom>
          <a:solidFill>
            <a:srgbClr val="F453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ru-RU" sz="1600" b="1">
                <a:solidFill>
                  <a:srgbClr val="F3F3F3"/>
                </a:solidFill>
              </a:rPr>
              <a:t>Получить скидку </a:t>
            </a:r>
            <a:r>
              <a:rPr lang="en-US" sz="1600" b="1" smtClean="0">
                <a:solidFill>
                  <a:srgbClr val="F3F3F3"/>
                </a:solidFill>
              </a:rPr>
              <a:t>2</a:t>
            </a:r>
            <a:r>
              <a:rPr lang="ru-RU" sz="1600" b="1" smtClean="0">
                <a:solidFill>
                  <a:srgbClr val="F3F3F3"/>
                </a:solidFill>
              </a:rPr>
              <a:t>0</a:t>
            </a:r>
            <a:r>
              <a:rPr lang="ru-RU" sz="1600" b="1">
                <a:solidFill>
                  <a:srgbClr val="F3F3F3"/>
                </a:solidFill>
              </a:rPr>
              <a:t>%</a:t>
            </a:r>
          </a:p>
        </p:txBody>
      </p:sp>
      <p:cxnSp>
        <p:nvCxnSpPr>
          <p:cNvPr id="444" name="Shape 444"/>
          <p:cNvCxnSpPr/>
          <p:nvPr/>
        </p:nvCxnSpPr>
        <p:spPr>
          <a:xfrm>
            <a:off x="9004800" y="3797500"/>
            <a:ext cx="0" cy="796800"/>
          </a:xfrm>
          <a:prstGeom prst="straightConnector1">
            <a:avLst/>
          </a:prstGeom>
          <a:noFill/>
          <a:ln w="38100" cap="flat" cmpd="sng">
            <a:solidFill>
              <a:srgbClr val="4C5D6D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2" name="Shape 445"/>
          <p:cNvGrpSpPr/>
          <p:nvPr/>
        </p:nvGrpSpPr>
        <p:grpSpPr>
          <a:xfrm>
            <a:off x="1629336" y="2164707"/>
            <a:ext cx="4742708" cy="1334766"/>
            <a:chOff x="1222025" y="2766599"/>
            <a:chExt cx="3674523" cy="1001099"/>
          </a:xfrm>
        </p:grpSpPr>
        <p:pic>
          <p:nvPicPr>
            <p:cNvPr id="446" name="Shape 446" descr="Без имени-1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2025" y="2766599"/>
              <a:ext cx="3674523" cy="100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Shape 447"/>
            <p:cNvSpPr txBox="1"/>
            <p:nvPr/>
          </p:nvSpPr>
          <p:spPr>
            <a:xfrm>
              <a:off x="1297950" y="2837550"/>
              <a:ext cx="2257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ru-RU" sz="1900">
                  <a:solidFill>
                    <a:srgbClr val="37424F"/>
                  </a:solidFill>
                </a:rPr>
                <a:t>Спецпредложение участнику интенсива. </a:t>
              </a:r>
            </a:p>
            <a:p>
              <a:r>
                <a:rPr lang="ru-RU" sz="1900" b="1">
                  <a:solidFill>
                    <a:srgbClr val="37424F"/>
                  </a:solidFill>
                </a:rPr>
                <a:t>Только 24 часа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3541775" y="3148225"/>
              <a:ext cx="1173600" cy="283200"/>
            </a:xfrm>
            <a:prstGeom prst="rect">
              <a:avLst/>
            </a:prstGeom>
            <a:solidFill>
              <a:srgbClr val="F4532E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>
                  <a:solidFill>
                    <a:srgbClr val="F3F3F3"/>
                  </a:solidFill>
                </a:rPr>
                <a:t>Посмотреть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Рисунок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2" name="Shape 162"/>
          <p:cNvSpPr/>
          <p:nvPr/>
        </p:nvSpPr>
        <p:spPr>
          <a:xfrm>
            <a:off x="1523200" y="761933"/>
            <a:ext cx="9139200" cy="5332000"/>
          </a:xfrm>
          <a:prstGeom prst="rect">
            <a:avLst/>
          </a:prstGeom>
          <a:noFill/>
          <a:ln>
            <a:noFill/>
          </a:ln>
        </p:spPr>
        <p:txBody>
          <a:bodyPr wrap="square" lIns="121864" tIns="121864" rIns="121864" bIns="121864" anchor="ctr" anchorCtr="0">
            <a:noAutofit/>
          </a:bodyPr>
          <a:lstStyle/>
          <a:p>
            <a:pPr algn="ctr"/>
            <a:r>
              <a:rPr lang="en-US" sz="4300">
                <a:solidFill>
                  <a:srgbClr val="F9F9FB"/>
                </a:solidFill>
              </a:rPr>
              <a:t>Онлайн-университет </a:t>
            </a:r>
          </a:p>
          <a:p>
            <a:pPr algn="ctr"/>
            <a:r>
              <a:rPr lang="en-US" sz="4300" err="1">
                <a:solidFill>
                  <a:srgbClr val="F9F9FB"/>
                </a:solidFill>
              </a:rPr>
              <a:t>GeekUniversity</a:t>
            </a:r>
            <a:r>
              <a:rPr lang="en-US" sz="4300">
                <a:solidFill>
                  <a:srgbClr val="F9F9FB"/>
                </a:solidFill>
              </a:rPr>
              <a:t> </a:t>
            </a:r>
          </a:p>
          <a:p>
            <a:pPr algn="ctr"/>
            <a:r>
              <a:rPr lang="en-US" sz="4300">
                <a:solidFill>
                  <a:srgbClr val="F9F9FB"/>
                </a:solidFill>
              </a:rPr>
              <a:t> </a:t>
            </a:r>
          </a:p>
          <a:p>
            <a:pPr algn="ctr"/>
            <a:r>
              <a:rPr lang="en-US" sz="4300" err="1">
                <a:solidFill>
                  <a:srgbClr val="F9F9FB"/>
                </a:solidFill>
              </a:rPr>
              <a:t>Факультет</a:t>
            </a:r>
            <a:r>
              <a:rPr lang="en-US" sz="4300">
                <a:solidFill>
                  <a:srgbClr val="F9F9FB"/>
                </a:solidFill>
              </a:rPr>
              <a:t> </a:t>
            </a:r>
            <a:r>
              <a:rPr lang="en-US" sz="4300" smtClean="0">
                <a:solidFill>
                  <a:srgbClr val="F9F9FB"/>
                </a:solidFill>
              </a:rPr>
              <a:t>Python-</a:t>
            </a:r>
            <a:r>
              <a:rPr lang="en-US" sz="4300" err="1" smtClean="0">
                <a:solidFill>
                  <a:srgbClr val="F9F9FB"/>
                </a:solidFill>
              </a:rPr>
              <a:t>разработки</a:t>
            </a:r>
            <a:endParaRPr lang="en-US" sz="430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523200" y="761933"/>
            <a:ext cx="9139200" cy="5332000"/>
          </a:xfrm>
          <a:prstGeom prst="rect">
            <a:avLst/>
          </a:prstGeom>
          <a:noFill/>
          <a:ln>
            <a:noFill/>
          </a:ln>
        </p:spPr>
        <p:txBody>
          <a:bodyPr wrap="square" lIns="121864" tIns="121864" rIns="121864" bIns="121864" anchor="ctr" anchorCtr="0">
            <a:noAutofit/>
          </a:bodyPr>
          <a:lstStyle/>
          <a:p>
            <a:pPr algn="ctr"/>
            <a:r>
              <a:rPr lang="en-US" sz="4300">
                <a:solidFill>
                  <a:srgbClr val="F9F9FB"/>
                </a:solidFill>
              </a:rPr>
              <a:t>Обучение онлайн: 1 год + подготовительные курсы   </a:t>
            </a:r>
          </a:p>
          <a:p>
            <a:pPr algn="ctr"/>
            <a:endParaRPr sz="4300">
              <a:solidFill>
                <a:srgbClr val="F9F9FB"/>
              </a:solidFill>
            </a:endParaRPr>
          </a:p>
          <a:p>
            <a:pPr algn="ctr"/>
            <a:r>
              <a:rPr lang="en-US" sz="4300">
                <a:solidFill>
                  <a:srgbClr val="F9F9FB"/>
                </a:solidFill>
              </a:rPr>
              <a:t>С </a:t>
            </a:r>
            <a:r>
              <a:rPr lang="en-US" sz="4300" smtClean="0">
                <a:solidFill>
                  <a:srgbClr val="F9F9FB"/>
                </a:solidFill>
              </a:rPr>
              <a:t>начально</a:t>
            </a:r>
            <a:r>
              <a:rPr lang="ru-RU" sz="4300" smtClean="0">
                <a:solidFill>
                  <a:srgbClr val="F9F9FB"/>
                </a:solidFill>
              </a:rPr>
              <a:t>го</a:t>
            </a:r>
            <a:r>
              <a:rPr lang="en-US" sz="4300" smtClean="0">
                <a:solidFill>
                  <a:srgbClr val="F9F9FB"/>
                </a:solidFill>
              </a:rPr>
              <a:t> </a:t>
            </a:r>
            <a:r>
              <a:rPr lang="en-US" sz="4300">
                <a:solidFill>
                  <a:srgbClr val="F9F9FB"/>
                </a:solidFill>
              </a:rPr>
              <a:t>уровня до Middle разработчика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5000"/>
          </a:schemeClr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523199" y="761933"/>
            <a:ext cx="9139200" cy="1524000"/>
          </a:xfrm>
          <a:prstGeom prst="rect">
            <a:avLst/>
          </a:prstGeom>
          <a:noFill/>
          <a:ln>
            <a:noFill/>
          </a:ln>
        </p:spPr>
        <p:txBody>
          <a:bodyPr wrap="square" lIns="121864" tIns="121864" rIns="121864" bIns="121864" anchor="ctr" anchorCtr="0">
            <a:noAutofit/>
          </a:bodyPr>
          <a:lstStyle/>
          <a:p>
            <a:pPr>
              <a:buClr>
                <a:srgbClr val="4C5D6E"/>
              </a:buClr>
              <a:buSzPct val="25000"/>
            </a:pPr>
            <a:r>
              <a:rPr lang="en-US" sz="4300">
                <a:solidFill>
                  <a:srgbClr val="4C5D6E"/>
                </a:solidFill>
              </a:rPr>
              <a:t>Поступление в GeekUniversity</a:t>
            </a:r>
          </a:p>
        </p:txBody>
      </p:sp>
      <p:sp>
        <p:nvSpPr>
          <p:cNvPr id="196" name="Shape 196"/>
          <p:cNvSpPr/>
          <p:nvPr/>
        </p:nvSpPr>
        <p:spPr>
          <a:xfrm>
            <a:off x="-35" y="-1066900"/>
            <a:ext cx="761600" cy="762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61565" y="-1066900"/>
            <a:ext cx="761600" cy="762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5231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2847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30463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38079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5695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53311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0927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68543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6159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8377565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9139164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9900764" y="-1066900"/>
            <a:ext cx="761600" cy="762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0662364" y="-1066900"/>
            <a:ext cx="761600" cy="762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1423964" y="-1066900"/>
            <a:ext cx="761600" cy="762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BDC2C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222967" y="2832700"/>
            <a:ext cx="2978000" cy="1328000"/>
          </a:xfrm>
          <a:prstGeom prst="rect">
            <a:avLst/>
          </a:prstGeom>
          <a:solidFill>
            <a:srgbClr val="687E93"/>
          </a:solidFill>
          <a:ln>
            <a:noFill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pPr algn="ctr"/>
            <a:r>
              <a:rPr lang="en-US" sz="2100">
                <a:solidFill>
                  <a:srgbClr val="F3F3F3"/>
                </a:solidFill>
              </a:rPr>
              <a:t>Подготовительные курсы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789800" y="2832700"/>
            <a:ext cx="2978000" cy="1265600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pPr>
              <a:lnSpc>
                <a:spcPct val="200000"/>
              </a:lnSpc>
            </a:pPr>
            <a:endParaRPr sz="2100">
              <a:solidFill>
                <a:srgbClr val="2C2D30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1523200" y="4098433"/>
            <a:ext cx="8562400" cy="1992400"/>
          </a:xfrm>
          <a:prstGeom prst="rect">
            <a:avLst/>
          </a:prstGeom>
          <a:noFill/>
          <a:ln>
            <a:noFill/>
          </a:ln>
        </p:spPr>
        <p:txBody>
          <a:bodyPr wrap="square" lIns="121897" tIns="121897" rIns="121897" bIns="121897" anchor="ctr" anchorCtr="0">
            <a:noAutofit/>
          </a:bodyPr>
          <a:lstStyle/>
          <a:p>
            <a:pPr algn="ctr"/>
            <a:r>
              <a:rPr lang="en-US" sz="3200">
                <a:solidFill>
                  <a:srgbClr val="C94D4C"/>
                </a:solidFill>
              </a:rPr>
              <a:t>Сегодня – БЕСПЛАТНО </a:t>
            </a:r>
          </a:p>
          <a:p>
            <a:pPr algn="ctr"/>
            <a:r>
              <a:rPr lang="en-US" sz="3200">
                <a:solidFill>
                  <a:srgbClr val="C94D4C"/>
                </a:solidFill>
              </a:rPr>
              <a:t>При покупке годового обучения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Всем успехов!</a:t>
            </a:r>
          </a:p>
        </p:txBody>
      </p:sp>
    </p:spTree>
    <p:extLst>
      <p:ext uri="{BB962C8B-B14F-4D97-AF65-F5344CB8AC3E}">
        <p14:creationId xmlns="" xmlns:p14="http://schemas.microsoft.com/office/powerpoint/2010/main" val="47183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wnloads\ik1n1g.jp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3014" y="443156"/>
            <a:ext cx="5801516" cy="5801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ownloads\2_380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7967" y="346811"/>
            <a:ext cx="1920650" cy="1876643"/>
          </a:xfrm>
          <a:prstGeom prst="rect">
            <a:avLst/>
          </a:prstGeom>
          <a:noFill/>
        </p:spPr>
      </p:pic>
      <p:pic>
        <p:nvPicPr>
          <p:cNvPr id="1028" name="Picture 4" descr="d:\downloads\look.com.ua-68178.jpg"/>
          <p:cNvPicPr>
            <a:picLocks noChangeAspect="1" noChangeArrowheads="1"/>
          </p:cNvPicPr>
          <p:nvPr/>
        </p:nvPicPr>
        <p:blipFill>
          <a:blip r:embed="rId3"/>
          <a:srcRect l="19683" r="20471"/>
          <a:stretch>
            <a:fillRect/>
          </a:stretch>
        </p:blipFill>
        <p:spPr bwMode="auto">
          <a:xfrm>
            <a:off x="5136446" y="488054"/>
            <a:ext cx="1514560" cy="1581733"/>
          </a:xfrm>
          <a:prstGeom prst="rect">
            <a:avLst/>
          </a:prstGeom>
          <a:noFill/>
        </p:spPr>
      </p:pic>
      <p:pic>
        <p:nvPicPr>
          <p:cNvPr id="1029" name="Picture 5" descr="d:\downloads\The-Wolf-of-Wall-Street-DI.jpe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0661" y="3612444"/>
            <a:ext cx="3226762" cy="161338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6668" y="2269066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Универсальность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123023" y="2281079"/>
            <a:ext cx="1527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Простота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80782" y="5509474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Популярность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041706" y="2269180"/>
            <a:ext cx="361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solidFill>
                  <a:srgbClr val="2C2D30"/>
                </a:solidFill>
              </a:rPr>
              <a:t>Кроссплатформенность</a:t>
            </a:r>
            <a:endParaRPr lang="ru-RU" sz="2400" dirty="0"/>
          </a:p>
        </p:txBody>
      </p:sp>
      <p:pic>
        <p:nvPicPr>
          <p:cNvPr id="1030" name="Picture 6" descr="d:\downloads\cross_platfor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3284" y="395464"/>
            <a:ext cx="1737959" cy="1737959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346613" y="5365723"/>
            <a:ext cx="378722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60000"/>
              </a:lnSpc>
              <a:spcBef>
                <a:spcPts val="1000"/>
              </a:spcBef>
              <a:buClr>
                <a:srgbClr val="2C2D30"/>
              </a:buClr>
              <a:defRPr/>
            </a:pPr>
            <a:r>
              <a:rPr lang="ru-RU" sz="2400" dirty="0">
                <a:solidFill>
                  <a:srgbClr val="2C2D30"/>
                </a:solidFill>
              </a:rPr>
              <a:t>Хорошая документация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668170" y="5564327"/>
            <a:ext cx="2645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Много библиотек</a:t>
            </a:r>
            <a:endParaRPr lang="ru-RU" sz="2400" dirty="0"/>
          </a:p>
        </p:txBody>
      </p:sp>
      <p:pic>
        <p:nvPicPr>
          <p:cNvPr id="1032" name="Picture 8" descr="d:\downloads\48_97de21ee06662035be298bea8c3d820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96907" y="3189030"/>
            <a:ext cx="3221774" cy="2150534"/>
          </a:xfrm>
          <a:prstGeom prst="rect">
            <a:avLst/>
          </a:prstGeom>
          <a:noFill/>
        </p:spPr>
      </p:pic>
      <p:pic>
        <p:nvPicPr>
          <p:cNvPr id="18" name="Picture 3" descr="d:\downloads\bigstock-Young-woman-reading-a-book-lyi-1402283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6668" y="3119931"/>
            <a:ext cx="2513665" cy="21058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downloads\look.com.ua-6817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683" r="20471"/>
          <a:stretch>
            <a:fillRect/>
          </a:stretch>
        </p:blipFill>
        <p:spPr bwMode="auto">
          <a:xfrm>
            <a:off x="3730556" y="750944"/>
            <a:ext cx="4370182" cy="4564006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5214463" y="5355749"/>
            <a:ext cx="1527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Простота</a:t>
            </a: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230490" y="568582"/>
            <a:ext cx="581377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Транспонирование матрицы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matrix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= [[0.5, 0, 0, 0, 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[ 1, 0.5, 0, 0, 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[ 1, 1, 0.5, 0, 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[ 1, 1, 1, 0.5, 0],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[ 1, 1, 1, 1, 0.5]]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Транспонирование</a:t>
            </a: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matrix_t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=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itchFamily="49" charset="0"/>
                <a:cs typeface="Courier New" pitchFamily="49" charset="0"/>
              </a:rPr>
              <a:t>list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itchFamily="49" charset="0"/>
                <a:cs typeface="Courier New" pitchFamily="49" charset="0"/>
              </a:rPr>
              <a:t>zip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(*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matrix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))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ru-RU" sz="2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Вывод матриц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print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matrix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) 	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print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matrix_t</a:t>
            </a:r>
            <a:r>
              <a:rPr kumimoji="0" 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) </a:t>
            </a:r>
          </a:p>
        </p:txBody>
      </p:sp>
      <p:pic>
        <p:nvPicPr>
          <p:cNvPr id="45058" name="Picture 2" descr="d:\downloads\f4e8488s-48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96571" y="955261"/>
            <a:ext cx="4572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d:\downloads\The-Wolf-of-Wall-Street-DI.jpe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7520" y="892104"/>
            <a:ext cx="8408079" cy="4204040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/>
        </p:nvSpPr>
        <p:spPr>
          <a:xfrm>
            <a:off x="5432292" y="5372314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2C2D30"/>
                </a:solidFill>
              </a:rPr>
              <a:t>Популярность</a:t>
            </a:r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5830" y="5732562"/>
            <a:ext cx="10915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Рейтинг </a:t>
            </a:r>
            <a:r>
              <a:rPr lang="ru-RU" sz="1600" b="1" smtClean="0"/>
              <a:t>языков программирования</a:t>
            </a:r>
            <a:r>
              <a:rPr lang="en-US" sz="1600" b="1" smtClean="0"/>
              <a:t>  </a:t>
            </a:r>
            <a:r>
              <a:rPr lang="en-US" sz="1600" b="1" smtClean="0">
                <a:hlinkClick r:id="rId2"/>
              </a:rPr>
              <a:t>https://www.tiobe.com/tiobe-index/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09232" y="320254"/>
            <a:ext cx="4091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2C2D30"/>
                </a:solidFill>
              </a:rPr>
              <a:t>Рейтинг </a:t>
            </a:r>
            <a:r>
              <a:rPr lang="en-US" sz="2400" smtClean="0">
                <a:solidFill>
                  <a:srgbClr val="2C2D30"/>
                </a:solidFill>
              </a:rPr>
              <a:t>TIOBE </a:t>
            </a:r>
            <a:r>
              <a:rPr lang="en-US" sz="2400" smtClean="0">
                <a:solidFill>
                  <a:srgbClr val="2C2D30"/>
                </a:solidFill>
              </a:rPr>
              <a:t>(</a:t>
            </a:r>
            <a:r>
              <a:rPr lang="ru-RU" sz="2400" smtClean="0">
                <a:solidFill>
                  <a:srgbClr val="2C2D30"/>
                </a:solidFill>
              </a:rPr>
              <a:t>март 2019</a:t>
            </a:r>
            <a:r>
              <a:rPr lang="en-US" sz="2400" smtClean="0">
                <a:solidFill>
                  <a:srgbClr val="2C2D30"/>
                </a:solidFill>
              </a:rPr>
              <a:t>)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11222"/>
          <a:stretch>
            <a:fillRect/>
          </a:stretch>
        </p:blipFill>
        <p:spPr bwMode="auto">
          <a:xfrm>
            <a:off x="2452689" y="790575"/>
            <a:ext cx="694553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980207486"/>
      </p:ext>
    </p:extLst>
  </p:cSld>
  <p:clrMapOvr>
    <a:masterClrMapping/>
  </p:clrMapOvr>
</p:sld>
</file>

<file path=ppt/theme/theme1.xml><?xml version="1.0" encoding="utf-8"?>
<a:theme xmlns:a="http://schemas.openxmlformats.org/drawingml/2006/main" name="Презентация 3">
  <a:themeElements>
    <a:clrScheme name="GeekBrains">
      <a:dk1>
        <a:srgbClr val="2C2D30"/>
      </a:dk1>
      <a:lt1>
        <a:srgbClr val="F9F9FB"/>
      </a:lt1>
      <a:dk2>
        <a:srgbClr val="4C5D6E"/>
      </a:dk2>
      <a:lt2>
        <a:srgbClr val="FFFFFF"/>
      </a:lt2>
      <a:accent1>
        <a:srgbClr val="177BBB"/>
      </a:accent1>
      <a:accent2>
        <a:srgbClr val="4DB6AC"/>
      </a:accent2>
      <a:accent3>
        <a:srgbClr val="FCC87B"/>
      </a:accent3>
      <a:accent4>
        <a:srgbClr val="C94D4C"/>
      </a:accent4>
      <a:accent5>
        <a:srgbClr val="9277C3"/>
      </a:accent5>
      <a:accent6>
        <a:srgbClr val="99A8B7"/>
      </a:accent6>
      <a:hlink>
        <a:srgbClr val="177BBB"/>
      </a:hlink>
      <a:folHlink>
        <a:srgbClr val="9277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504</Words>
  <Application>Microsoft Office PowerPoint</Application>
  <PresentationFormat>Произвольный</PresentationFormat>
  <Paragraphs>174</Paragraphs>
  <Slides>34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Courier New</vt:lpstr>
      <vt:lpstr>Calibri</vt:lpstr>
      <vt:lpstr>Avenir</vt:lpstr>
      <vt:lpstr>Презентация 3</vt:lpstr>
      <vt:lpstr>New_Template7</vt:lpstr>
      <vt:lpstr>Интенсив по разработке на языке Python</vt:lpstr>
      <vt:lpstr>Вы когда-нибудь писали на Python?</vt:lpstr>
      <vt:lpstr>План урока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Что пишут на Python?</vt:lpstr>
      <vt:lpstr>Начинаем разработку!</vt:lpstr>
      <vt:lpstr>Профессия  «Python-разработчик»</vt:lpstr>
      <vt:lpstr>Python – выбор крупных компаний и стартапов</vt:lpstr>
      <vt:lpstr>Средняя зарплата по Москве 105 000 р/мес</vt:lpstr>
      <vt:lpstr>Что должен знать «Python-разработчик»?</vt:lpstr>
      <vt:lpstr>Слайд 20</vt:lpstr>
      <vt:lpstr>Слайд 21</vt:lpstr>
      <vt:lpstr>Слайд 22</vt:lpstr>
      <vt:lpstr>Слайд 23</vt:lpstr>
      <vt:lpstr>Как проходит обучение?</vt:lpstr>
      <vt:lpstr>Слайд 25</vt:lpstr>
      <vt:lpstr>Слайд 26</vt:lpstr>
      <vt:lpstr>Слайд 27</vt:lpstr>
      <vt:lpstr>Как активировать скидку?</vt:lpstr>
      <vt:lpstr>Слайд 29</vt:lpstr>
      <vt:lpstr>Слайд 30</vt:lpstr>
      <vt:lpstr>Слайд 31</vt:lpstr>
      <vt:lpstr>Слайд 32</vt:lpstr>
      <vt:lpstr>Слайд 33</vt:lpstr>
      <vt:lpstr>Всем успехов!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Профессия «Программист». Выбор языка программирования</dc:title>
  <dc:creator>pablo</dc:creator>
  <cp:lastModifiedBy>Jo</cp:lastModifiedBy>
  <cp:revision>254</cp:revision>
  <dcterms:modified xsi:type="dcterms:W3CDTF">2019-03-06T12:20:22Z</dcterms:modified>
</cp:coreProperties>
</file>